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40" r:id="rId3"/>
    <p:sldId id="328" r:id="rId4"/>
    <p:sldId id="327" r:id="rId5"/>
    <p:sldId id="329" r:id="rId6"/>
    <p:sldId id="331" r:id="rId7"/>
    <p:sldId id="332" r:id="rId8"/>
    <p:sldId id="333" r:id="rId9"/>
    <p:sldId id="330" r:id="rId10"/>
    <p:sldId id="334" r:id="rId11"/>
    <p:sldId id="335" r:id="rId12"/>
    <p:sldId id="337" r:id="rId13"/>
    <p:sldId id="336" r:id="rId14"/>
    <p:sldId id="338" r:id="rId15"/>
    <p:sldId id="339" r:id="rId16"/>
    <p:sldId id="341" r:id="rId17"/>
    <p:sldId id="342" r:id="rId18"/>
    <p:sldId id="294" r:id="rId19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jay Devaraj" initials="AD" lastIdx="1" clrIdx="0">
    <p:extLst>
      <p:ext uri="{19B8F6BF-5375-455C-9EA6-DF929625EA0E}">
        <p15:presenceInfo xmlns:p15="http://schemas.microsoft.com/office/powerpoint/2012/main" userId="8181ca39378bf5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9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633" autoAdjust="0"/>
    <p:restoredTop sz="93029" autoAdjust="0"/>
  </p:normalViewPr>
  <p:slideViewPr>
    <p:cSldViewPr snapToGrid="0" showGuides="1">
      <p:cViewPr varScale="1">
        <p:scale>
          <a:sx n="100" d="100"/>
          <a:sy n="100" d="100"/>
        </p:scale>
        <p:origin x="114" y="126"/>
      </p:cViewPr>
      <p:guideLst>
        <p:guide orient="horz" pos="2183"/>
        <p:guide pos="3772"/>
      </p:guideLst>
    </p:cSldViewPr>
  </p:slideViewPr>
  <p:outlineViewPr>
    <p:cViewPr>
      <p:scale>
        <a:sx n="33" d="100"/>
        <a:sy n="33" d="100"/>
      </p:scale>
      <p:origin x="0" y="-864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6963" cy="496830"/>
          </a:xfrm>
          <a:prstGeom prst="rect">
            <a:avLst/>
          </a:prstGeom>
        </p:spPr>
        <p:txBody>
          <a:bodyPr vert="horz" lIns="91190" tIns="45594" rIns="91190" bIns="4559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767" y="3"/>
            <a:ext cx="2946963" cy="496830"/>
          </a:xfrm>
          <a:prstGeom prst="rect">
            <a:avLst/>
          </a:prstGeom>
        </p:spPr>
        <p:txBody>
          <a:bodyPr vert="horz" lIns="91190" tIns="45594" rIns="91190" bIns="45594" rtlCol="0"/>
          <a:lstStyle>
            <a:lvl1pPr algn="r">
              <a:defRPr sz="1200"/>
            </a:lvl1pPr>
          </a:lstStyle>
          <a:p>
            <a:fld id="{35B3EE05-FFC1-408A-B402-2E70C9B974CB}" type="datetimeFigureOut">
              <a:rPr lang="en-US" smtClean="0"/>
              <a:pPr/>
              <a:t>12/3/2025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2950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90" tIns="45594" rIns="91190" bIns="4559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46" y="4717343"/>
            <a:ext cx="5438179" cy="4468078"/>
          </a:xfrm>
          <a:prstGeom prst="rect">
            <a:avLst/>
          </a:prstGeom>
        </p:spPr>
        <p:txBody>
          <a:bodyPr vert="horz" lIns="91190" tIns="45594" rIns="91190" bIns="4559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31292"/>
            <a:ext cx="2946963" cy="496830"/>
          </a:xfrm>
          <a:prstGeom prst="rect">
            <a:avLst/>
          </a:prstGeom>
        </p:spPr>
        <p:txBody>
          <a:bodyPr vert="horz" lIns="91190" tIns="45594" rIns="91190" bIns="4559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767" y="9431292"/>
            <a:ext cx="2946963" cy="496830"/>
          </a:xfrm>
          <a:prstGeom prst="rect">
            <a:avLst/>
          </a:prstGeom>
        </p:spPr>
        <p:txBody>
          <a:bodyPr vert="horz" lIns="91190" tIns="45594" rIns="91190" bIns="45594" rtlCol="0" anchor="b"/>
          <a:lstStyle>
            <a:lvl1pPr algn="r">
              <a:defRPr sz="1200"/>
            </a:lvl1pPr>
          </a:lstStyle>
          <a:p>
            <a:fld id="{CBE4B94F-CB68-4D44-A3EC-A9EA24B227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19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40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531DC-B8F5-964B-1BA3-9B3F6C11F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A0C56E-D398-F0F9-4EBA-3AE24647D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BC4FB-914C-222F-7F86-659A67A00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C8D5C-C8C7-7869-9F9C-9672CFA0D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44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5B75B-0739-367F-D18B-92D9B512A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3E7A39-115E-4C17-4F69-F50E2D299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2496FB-E38B-C9B2-B6D3-7B8DC7D03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F57CE-763C-2F79-BF5D-7CA18E215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040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F3B99-40A4-F08C-BEC0-570E89727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2088E8-23D6-3B60-FB8E-1C81019A7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2CA4B4-6B69-7FE6-D0DC-D5D74D1A6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09E5E-2710-9386-1608-35AA7015A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08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20827-F563-488E-4565-66A68F131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748A73-9EAA-5E30-7948-5AFF0880E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C9056D-40E8-9000-5C62-6A00CE72E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8ABC67-0F0C-C837-EFE9-836599A809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70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D9669-5316-43E9-E539-51F92F4F9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36570C-20EF-AE2D-27CB-596976F07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0547AD-D1AC-E679-96CC-C78591759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1A0E0-569A-7FBE-8140-6370B8CAE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954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07D42-4288-6F7B-9BE5-C618D5DF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DB3AC3-F662-11BB-8EEB-F9AF24CF4F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EC437-17BD-D160-1820-9DA09B7C1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D32A2-0BC1-51AF-927C-B707724A6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243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CBBCC-4F4E-8D83-654D-4A2A6003E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4F18AD-0CB9-94BC-DD4E-50299F8782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A39B4-7F34-4EAA-FF60-A90041C53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61294-1C43-FA22-8D32-B56006AA3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84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ABB29-E164-ABF1-423F-15109744D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D5A99-D113-8008-90C1-72BCAFF0A3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C5D71-DFD0-732B-25D8-E22210B6E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30F8C-7653-7234-295D-4E067A4F96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174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06E1F-4EDB-60CE-3F70-19AF2004C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14D756-CF48-7864-C4BD-EFF7E7437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4760BE-4F4B-7185-05ED-0286C479A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81C8D-86DF-17B7-CDB7-EB56B7D4B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10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68D7-6936-F669-9E1E-B9B7A5ECB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78321-2C05-4EC7-40CC-8A416A972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394BCD-FB04-1727-EDCC-C7470459E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3DFEE-560D-60BF-157E-E2A84A785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675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78E83-C035-CC9F-A3A1-79307C5E9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630ED-8A9D-38F7-10DA-B565A90CFB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19DCB-AB96-F375-300F-76AB3BA31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1691C-0966-2017-8BFF-D09834CAD8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55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A72F3-DBCE-2FB4-171B-0B145DDEB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2D67E6-D415-9006-92DB-82B1A4A65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61CE3-FFB7-61D8-77DD-740882EE9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009F5-070A-182C-BF72-03F07148E9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905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15E9B-9ACD-98C1-B6B6-63A6CC6C4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FC4EB1-4131-972A-D4F8-ED65718D7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BA837-22E9-3206-643C-3389F5A6E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FE0BF-E97C-69A3-0A0B-AD39B4DDC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035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7233C-CDB1-50C7-3A49-C0E095C3D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4300A-BC43-47F0-0CC1-35575AEEB1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78737-F9D3-0CF4-953A-4D8998845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68A79-4992-F1C9-06A9-2C489BE01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86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A6E8F-9D6A-7629-EA52-8B11D2C4D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0B309E-BD50-46B6-0567-E5F8DED90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CADE1-6575-4F20-45B1-B2CBE3A5B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C421E-442C-4E27-A6EA-EB3B2FA9B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55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F3C25-FAB9-AA09-2106-F5F58C487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802D4-776A-7A6B-6F4F-F444AC522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49824-2CF1-41B2-A532-F0E587038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BB713-418D-0D37-4221-A7A2045583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17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4B94F-CB68-4D44-A3EC-A9EA24B2273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386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A94A-D974-477F-B868-F4ABB88A0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02658"/>
            <a:ext cx="9144000" cy="1305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2E11D-8D5D-4B23-8012-A98494BBD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3188" y="4967312"/>
            <a:ext cx="9144000" cy="51908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8783B-B997-46DC-ACE6-3FF2E5DEA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2CBB5-FF4D-4731-98D0-E3C869B9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BA6D4-B215-45B8-A3DD-9BA45CEC6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8EDEF0-A762-4B72-8D39-A376981836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1" y="0"/>
            <a:ext cx="12212511" cy="351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2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A1779-5FB5-47B4-9660-5AB303F9E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02636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7E0CA-A180-464D-B96D-0AF6B1816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931E9-DA62-4AEB-834A-BA59834A9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B8913-BE46-4633-A11A-CE359EAF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43EE4-64CC-4D2A-A8F9-9F2834C67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06222A-6EB8-4175-B73C-5EBF819EE0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340" y="365125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0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962A5-17D0-448E-8358-C62CD7F81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C8731-2BA9-4BB3-AAA7-D35A89759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4243E-6866-4DB1-A770-3ED88E339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586D0-AAC7-477D-B88B-AD18E711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8456E-4BDB-4536-B77A-4D1AFE3E6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627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A70AB-F86A-44EB-A351-442504AE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20092-8E2A-4A50-AD0C-2B7ED6667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6BE2DF-E663-4CEF-A2D6-22D09A354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AAAC28-D6A7-4FB3-B26F-5DA3B50BD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AAE6A6-4B5C-4E5F-97C9-7BFE8C3BE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F6DD7-33D1-4434-A951-76E27D8D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6725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C21B7-493A-4821-9AF8-4BF7FDD34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EF46A-B02F-4550-8999-B9A48CD63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343BD-2D53-4EA9-93B3-28E08FD67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2A03AE-6B25-4C15-B0AB-F8694CD300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860530-4200-4137-8A6F-3F5CBE9915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E70A5C-F980-48A3-964A-10583704C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2EFAE-5FFC-4B29-9F63-3B6898794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EF9407-E881-4F91-BC19-32BEBE08B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690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B838-6182-4373-9F80-91C6820D2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7C15B8-E567-40B4-AAD0-0121099F1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5F359-67C8-4A22-A735-E9608C9CC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FA3C39-26D6-4A76-A36A-39F4C5555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40313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D1A1F4-E62E-440C-86F8-10F6C6EB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290BF3-BE1B-4104-9369-BD7A95C14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B86DA-C5E8-42A5-86F0-78FF49107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670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9234B-96EB-4D82-A130-CCD8387EC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52B2D-5D99-4CD3-919B-CE7FD9714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F3CBF-43F9-4A13-B336-6F7D08FC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1D7F77-A09D-4E07-A109-CC5BA1FE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F5397-CD1D-438F-A568-1D2EE719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9C333-0404-42EC-BC3A-5DB17DF9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3448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4205-AE62-46DC-B90F-001DD77C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8AA2DC-0238-4CAE-9047-D453EE759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E0F5A-A5D1-45F2-8EAA-CF29228D0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C3F25-44C7-4316-A11D-541EC5797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D70A4-9B1E-4BCF-B3FC-7CCF68E4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97F2E-6C73-4FC2-98A1-D928C6200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0551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9E7C-FC3D-4772-855E-976B7FB3F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5CAD50-4C75-498F-B755-3B67A0F15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E46ED-5083-4D10-A82C-F2732687E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368BC-867D-41C5-9846-6325BB2E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1F568-D28E-463B-9D2A-680EC5967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63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0F26AD-E089-4324-B56B-429A8439D7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1877F4-1F8D-4B8F-939B-B554F2848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03207-A301-4B71-BCAF-5DABC984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08D96-6EEF-4861-B780-803E05DBD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8CE20-8837-4D88-B923-5DB2F247C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66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9E5BA1-D407-48D9-9959-35F7A929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C2BAD-FA24-45CC-9FFA-424799040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3EDF7-350C-4A8F-8FF6-A942F1265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24-11-2021</a:t>
            </a:r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178DE-54E2-406C-940D-FB019EBE6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B9642-EF01-4EF3-BA70-65008F4AA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839FF-2580-4B27-9CEF-EFA476C70DB8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092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72D69DD-9295-4151-BE16-73D51E259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5864" y="6180221"/>
            <a:ext cx="9144000" cy="51908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3366"/>
                </a:solidFill>
              </a:rPr>
              <a:t>Public Hearing -03rd Dec 2025</a:t>
            </a:r>
            <a:endParaRPr lang="en-IN" b="1" dirty="0">
              <a:solidFill>
                <a:srgbClr val="003366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6433D1-BDE3-43CF-BDEE-D955237B38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308"/>
            <a:ext cx="12192000" cy="3350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642F75-16E7-4332-BF86-31DB8A6169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238" y="2715167"/>
            <a:ext cx="11831252" cy="3350214"/>
          </a:xfrm>
        </p:spPr>
        <p:txBody>
          <a:bodyPr>
            <a:noAutofit/>
          </a:bodyPr>
          <a:lstStyle/>
          <a:p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en-GB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36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IWPA Response to CERC Draft Order 9/SM/2025</a:t>
            </a:r>
            <a:br>
              <a:rPr lang="en-US" sz="32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br>
              <a:rPr lang="en-US" sz="3600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sz="2000" b="1" dirty="0">
                <a:solidFill>
                  <a:srgbClr val="C00000"/>
                </a:solidFill>
              </a:rPr>
              <a:t>Determination of value of “X” for computation of the deviation (in %) for Wind and Solar (WS) Sellers from 01.04.2026 onwards under the provisions of the Central Electricity Regulatory Commission (Deviation Settlement Mechanism and Related Matters) Regulations, 2024</a:t>
            </a:r>
            <a:endParaRPr lang="en-IN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05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6F9BD-B855-3C1D-5936-115D61153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0B5F99-DF38-7A31-4217-46784A36C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D767B2-04DE-0D0D-1CA6-B4FB3BA30257}"/>
              </a:ext>
            </a:extLst>
          </p:cNvPr>
          <p:cNvSpPr/>
          <p:nvPr/>
        </p:nvSpPr>
        <p:spPr>
          <a:xfrm>
            <a:off x="0" y="2066636"/>
            <a:ext cx="11877964" cy="3632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9C7055-8D45-B6D0-A0AC-D481444E4218}"/>
              </a:ext>
            </a:extLst>
          </p:cNvPr>
          <p:cNvSpPr txBox="1"/>
          <p:nvPr/>
        </p:nvSpPr>
        <p:spPr>
          <a:xfrm>
            <a:off x="0" y="2094741"/>
            <a:ext cx="1100050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rPr lang="en-US" dirty="0"/>
              <a:t>KEY CONCERNS on DSM…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endParaRPr lang="en-US" dirty="0"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dirty="0"/>
              <a:t>SECTION 1</a:t>
            </a:r>
            <a:r>
              <a:rPr lang="en-US" dirty="0"/>
              <a:t> - </a:t>
            </a:r>
            <a:r>
              <a:rPr lang="en-IN" dirty="0"/>
              <a:t>THE PROPOSED CHANGE IN DSM Regulation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lang="en-IN" dirty="0"/>
              <a:t>SECTION 2 - THE CORE CHALLENGES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lang="en-IN" dirty="0"/>
              <a:t>SECTION 3 - BROADER IMPLICATIONS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lang="en-IN" dirty="0"/>
              <a:t>SECTION 4 - WAY FORWARD 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532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6351E-E806-C1A4-DE9D-DD8BF9FD3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BDCFF-3901-5ED8-1A19-6F2A829D0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44" y="452153"/>
            <a:ext cx="10178473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Concerns on Deviation Settlement Mechanism for Wind Energy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D40D6C-D914-B507-25D6-830FED2C6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B2EF8E-CEAA-FDBA-B58A-AD8FD2BC726F}"/>
              </a:ext>
            </a:extLst>
          </p:cNvPr>
          <p:cNvSpPr txBox="1"/>
          <p:nvPr/>
        </p:nvSpPr>
        <p:spPr>
          <a:xfrm>
            <a:off x="332507" y="1164085"/>
            <a:ext cx="30506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sz="2400" dirty="0"/>
              <a:t>Legal Status &amp; Context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7A423F-E1E1-7AD6-417C-3702BFAE6EE7}"/>
              </a:ext>
            </a:extLst>
          </p:cNvPr>
          <p:cNvSpPr txBox="1"/>
          <p:nvPr/>
        </p:nvSpPr>
        <p:spPr>
          <a:xfrm>
            <a:off x="332507" y="1643759"/>
            <a:ext cx="10850418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IWPA has challenged the 2024 DSM Regulations before Delhi High Court (WP(C) No. 5487/2025)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Court issued 'no coercive action' order dated 29.04.2025 - still in operation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Draft proposal should be kept in abeyance until final adjudication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7D52B-A6F9-13E5-394C-3580B10B3A51}"/>
              </a:ext>
            </a:extLst>
          </p:cNvPr>
          <p:cNvSpPr txBox="1"/>
          <p:nvPr/>
        </p:nvSpPr>
        <p:spPr>
          <a:xfrm>
            <a:off x="401782" y="3714666"/>
            <a:ext cx="36114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sz="2400" b="1" dirty="0">
                <a:solidFill>
                  <a:srgbClr val="003366"/>
                </a:solidFill>
              </a:rPr>
              <a:t>The Problem in 60 Seconds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064B47-B2CD-B4C3-4560-832451FCA3AB}"/>
              </a:ext>
            </a:extLst>
          </p:cNvPr>
          <p:cNvSpPr txBox="1"/>
          <p:nvPr/>
        </p:nvSpPr>
        <p:spPr>
          <a:xfrm>
            <a:off x="401782" y="4176331"/>
            <a:ext cx="1095201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Proposed 'X-Factor' mechanism shifts deviation calculation from Available Capacity to Scheduled Generation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X factor reduces from 100% to 0% by 2031 (20% reduction per year)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Wind revenue losses: Up to 48.2% under X=0 scenario (Grid-India study)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73% of wind energy would attract penalties (vs 14% currently)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Projects will become NPAs - threatening India's 500 GW renewable target</a:t>
            </a:r>
          </a:p>
        </p:txBody>
      </p:sp>
    </p:spTree>
    <p:extLst>
      <p:ext uri="{BB962C8B-B14F-4D97-AF65-F5344CB8AC3E}">
        <p14:creationId xmlns:p14="http://schemas.microsoft.com/office/powerpoint/2010/main" val="3527654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FAFFD-1E67-F65D-6785-CBE6AE45D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621C0-ECA0-0962-689D-509BF867C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08E836-B682-2701-DEDE-5CC40A8B7657}"/>
              </a:ext>
            </a:extLst>
          </p:cNvPr>
          <p:cNvSpPr/>
          <p:nvPr/>
        </p:nvSpPr>
        <p:spPr>
          <a:xfrm>
            <a:off x="0" y="2124364"/>
            <a:ext cx="11877964" cy="272472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7D353-74C7-7D0A-0843-02BFB7E16197}"/>
              </a:ext>
            </a:extLst>
          </p:cNvPr>
          <p:cNvSpPr txBox="1"/>
          <p:nvPr/>
        </p:nvSpPr>
        <p:spPr>
          <a:xfrm>
            <a:off x="914399" y="2286000"/>
            <a:ext cx="9502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dirty="0"/>
              <a:t>SECTION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A9A075-2291-E6D7-D12D-F0B427775228}"/>
              </a:ext>
            </a:extLst>
          </p:cNvPr>
          <p:cNvSpPr txBox="1"/>
          <p:nvPr/>
        </p:nvSpPr>
        <p:spPr>
          <a:xfrm>
            <a:off x="914399" y="3200400"/>
            <a:ext cx="103539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dirty="0"/>
              <a:t>THE PROPOSED CHANGE</a:t>
            </a:r>
            <a:r>
              <a:rPr lang="en-US" dirty="0"/>
              <a:t> IN DSM REGULATIONS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92978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E3AEE-8F53-85B5-7E34-8F1DC60EB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F656-10E6-D755-3FBF-61AD31BA6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36" y="1635347"/>
            <a:ext cx="5172365" cy="551859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IN" sz="24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The X-Factor Mechanism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4963B-6F51-4D4A-B752-3357C392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5</a:t>
            </a:fld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8A873E-7371-EB77-4DC1-24D95C2F4594}"/>
              </a:ext>
            </a:extLst>
          </p:cNvPr>
          <p:cNvSpPr txBox="1"/>
          <p:nvPr/>
        </p:nvSpPr>
        <p:spPr>
          <a:xfrm>
            <a:off x="116960" y="23615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i="1">
                <a:solidFill>
                  <a:srgbClr val="6C757D"/>
                </a:solidFill>
              </a:defRPr>
            </a:pPr>
            <a:r>
              <a:rPr dirty="0"/>
              <a:t>Penalty severity increases while forecasting infrastructure lags behind</a:t>
            </a:r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9A54F10D-47CF-AF4A-CD70-25E70009A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62" y="2858703"/>
            <a:ext cx="5800438" cy="35666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043B16-3611-1677-A200-4804F0FDA8D2}"/>
              </a:ext>
            </a:extLst>
          </p:cNvPr>
          <p:cNvSpPr txBox="1"/>
          <p:nvPr/>
        </p:nvSpPr>
        <p:spPr>
          <a:xfrm>
            <a:off x="6907637" y="1620304"/>
            <a:ext cx="3679405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 sz="3200" b="1">
                <a:solidFill>
                  <a:srgbClr val="003366"/>
                </a:solidFill>
              </a:defRPr>
            </a:pPr>
            <a:r>
              <a:rPr sz="2400" b="1" dirty="0">
                <a:solidFill>
                  <a:srgbClr val="003366"/>
                </a:solidFill>
              </a:rPr>
              <a:t>Tightening Deviation Bands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DAB55C-EA3F-CA5C-7DFB-4CB5445DFF9E}"/>
              </a:ext>
            </a:extLst>
          </p:cNvPr>
          <p:cNvSpPr txBox="1"/>
          <p:nvPr/>
        </p:nvSpPr>
        <p:spPr>
          <a:xfrm>
            <a:off x="7084194" y="2353554"/>
            <a:ext cx="46348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i="1">
                <a:solidFill>
                  <a:srgbClr val="6C757D"/>
                </a:solidFill>
              </a:defRPr>
            </a:pPr>
            <a:r>
              <a:rPr dirty="0"/>
              <a:t>Wind tolerance narrows from ±15% to ±10%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071315-796A-C7C6-77A6-600612C22353}"/>
              </a:ext>
            </a:extLst>
          </p:cNvPr>
          <p:cNvSpPr txBox="1"/>
          <p:nvPr/>
        </p:nvSpPr>
        <p:spPr>
          <a:xfrm>
            <a:off x="193962" y="315013"/>
            <a:ext cx="61024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lang="en-IN" sz="2800" b="1" u="sng" dirty="0">
                <a:solidFill>
                  <a:srgbClr val="002060"/>
                </a:solidFill>
              </a:rPr>
              <a:t>THE PROPOSED CHANGE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BC3FD2-4881-9927-6717-6780C86133EC}"/>
              </a:ext>
            </a:extLst>
          </p:cNvPr>
          <p:cNvGrpSpPr/>
          <p:nvPr/>
        </p:nvGrpSpPr>
        <p:grpSpPr>
          <a:xfrm>
            <a:off x="6300184" y="2954955"/>
            <a:ext cx="5678846" cy="3470406"/>
            <a:chOff x="6300184" y="2954955"/>
            <a:chExt cx="5678846" cy="3470406"/>
          </a:xfrm>
        </p:grpSpPr>
        <p:pic>
          <p:nvPicPr>
            <p:cNvPr id="11" name="Picture 10" descr="image.png">
              <a:extLst>
                <a:ext uri="{FF2B5EF4-FFF2-40B4-BE49-F238E27FC236}">
                  <a16:creationId xmlns:a16="http://schemas.microsoft.com/office/drawing/2014/main" id="{01FFC1FA-029F-D1D4-4C96-934A47900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0184" y="2954955"/>
              <a:ext cx="5678846" cy="347040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110734-1202-0712-97FD-950919A772C5}"/>
                </a:ext>
              </a:extLst>
            </p:cNvPr>
            <p:cNvSpPr/>
            <p:nvPr/>
          </p:nvSpPr>
          <p:spPr>
            <a:xfrm>
              <a:off x="7084194" y="4024158"/>
              <a:ext cx="1330133" cy="133200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A6EC68-855A-8F0C-91FF-DA841974453C}"/>
                </a:ext>
              </a:extLst>
            </p:cNvPr>
            <p:cNvSpPr/>
            <p:nvPr/>
          </p:nvSpPr>
          <p:spPr>
            <a:xfrm>
              <a:off x="10123055" y="4027055"/>
              <a:ext cx="905163" cy="1330036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0FED238-11AD-5F78-5024-7663F1BCAF1B}"/>
              </a:ext>
            </a:extLst>
          </p:cNvPr>
          <p:cNvSpPr txBox="1"/>
          <p:nvPr/>
        </p:nvSpPr>
        <p:spPr>
          <a:xfrm>
            <a:off x="10101995" y="5584766"/>
            <a:ext cx="1806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pay&gt;110%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9FC66A1-6383-DFEC-9B14-1CDD91B39529}"/>
              </a:ext>
            </a:extLst>
          </p:cNvPr>
          <p:cNvCxnSpPr>
            <a:cxnSpLocks/>
          </p:cNvCxnSpPr>
          <p:nvPr/>
        </p:nvCxnSpPr>
        <p:spPr>
          <a:xfrm flipV="1">
            <a:off x="11334002" y="5356158"/>
            <a:ext cx="112931" cy="228608"/>
          </a:xfrm>
          <a:prstGeom prst="straightConnector1">
            <a:avLst/>
          </a:prstGeom>
          <a:ln w="85725" cmpd="tri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14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33FAF-708F-6DE7-0F0F-1A5FB43AB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F3ED1-7D2B-268B-5A31-ACF35F320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699" y="1165705"/>
            <a:ext cx="5172365" cy="551859"/>
          </a:xfrm>
        </p:spPr>
        <p:txBody>
          <a:bodyPr>
            <a:no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IN" sz="24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300 MW Wind Farm – Bands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4945C-76C8-848F-8A1B-EEB9B7EEE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6</a:t>
            </a:fld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B8485C-6A31-E49D-D6B3-9FA9397BBE4B}"/>
              </a:ext>
            </a:extLst>
          </p:cNvPr>
          <p:cNvSpPr txBox="1"/>
          <p:nvPr/>
        </p:nvSpPr>
        <p:spPr>
          <a:xfrm>
            <a:off x="6907637" y="1620304"/>
            <a:ext cx="5245988" cy="424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 sz="3200" b="1">
                <a:solidFill>
                  <a:srgbClr val="003366"/>
                </a:solidFill>
              </a:defRPr>
            </a:pPr>
            <a:r>
              <a:rPr lang="en-US" sz="2400" b="1" dirty="0">
                <a:solidFill>
                  <a:srgbClr val="003366"/>
                </a:solidFill>
              </a:rPr>
              <a:t>Revenue Losses ~ 450MW of Wind farm</a:t>
            </a:r>
            <a:endParaRPr sz="2400" b="1" dirty="0">
              <a:solidFill>
                <a:srgbClr val="003366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A04DF0-FEC6-EC38-4C6B-05897F100EA9}"/>
              </a:ext>
            </a:extLst>
          </p:cNvPr>
          <p:cNvSpPr txBox="1"/>
          <p:nvPr/>
        </p:nvSpPr>
        <p:spPr>
          <a:xfrm>
            <a:off x="193961" y="315013"/>
            <a:ext cx="8229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 lang="en-IN" sz="2800" b="1" u="sng" dirty="0">
                <a:solidFill>
                  <a:srgbClr val="002060"/>
                </a:solidFill>
              </a:rPr>
              <a:t>Real World Impact – Bands / Revenues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72B86-9ECD-77B7-62B2-F36CC4D485A3}"/>
              </a:ext>
            </a:extLst>
          </p:cNvPr>
          <p:cNvSpPr txBox="1"/>
          <p:nvPr/>
        </p:nvSpPr>
        <p:spPr>
          <a:xfrm>
            <a:off x="346699" y="1620304"/>
            <a:ext cx="47610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i="1">
                <a:solidFill>
                  <a:srgbClr val="6C757D"/>
                </a:solidFill>
              </a:defRPr>
            </a:pPr>
            <a:r>
              <a:rPr dirty="0"/>
              <a:t>Changing the formula dramatically increases penalties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28A79143-E5B3-062E-8922-947625B81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61" y="2045036"/>
            <a:ext cx="6155701" cy="41795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C5E3A19-30C1-8DBC-3E82-2F0E9E234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806" y="2312292"/>
            <a:ext cx="5366233" cy="37411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8C4947-B788-FBD3-CAF9-7B36EC76F1FA}"/>
              </a:ext>
            </a:extLst>
          </p:cNvPr>
          <p:cNvSpPr txBox="1"/>
          <p:nvPr/>
        </p:nvSpPr>
        <p:spPr>
          <a:xfrm>
            <a:off x="6907637" y="6224541"/>
            <a:ext cx="3891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Based on 5 year’s data </a:t>
            </a:r>
          </a:p>
        </p:txBody>
      </p:sp>
    </p:spTree>
    <p:extLst>
      <p:ext uri="{BB962C8B-B14F-4D97-AF65-F5344CB8AC3E}">
        <p14:creationId xmlns:p14="http://schemas.microsoft.com/office/powerpoint/2010/main" val="3020793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1574-46AA-8F44-0293-0CE65FA75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F2976-E2EA-E3BE-D8A7-32CCAF2E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7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5BB3F0-72A3-3F37-46CE-4E1BAC5CFA2D}"/>
              </a:ext>
            </a:extLst>
          </p:cNvPr>
          <p:cNvSpPr/>
          <p:nvPr/>
        </p:nvSpPr>
        <p:spPr>
          <a:xfrm>
            <a:off x="0" y="2124364"/>
            <a:ext cx="11877964" cy="272472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860D0D-1B52-FBBA-ED55-0711B94FC36F}"/>
              </a:ext>
            </a:extLst>
          </p:cNvPr>
          <p:cNvSpPr txBox="1"/>
          <p:nvPr/>
        </p:nvSpPr>
        <p:spPr>
          <a:xfrm>
            <a:off x="914399" y="2286000"/>
            <a:ext cx="9502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dirty="0"/>
              <a:t>SECTION 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6CD2AA-0A3B-457F-CA44-E80E36ABE79A}"/>
              </a:ext>
            </a:extLst>
          </p:cNvPr>
          <p:cNvSpPr txBox="1"/>
          <p:nvPr/>
        </p:nvSpPr>
        <p:spPr>
          <a:xfrm>
            <a:off x="914399" y="3200400"/>
            <a:ext cx="95023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dirty="0"/>
              <a:t>THE </a:t>
            </a:r>
            <a:r>
              <a:rPr lang="en-US" dirty="0"/>
              <a:t>CORE CHALLENGES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465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081D9-8520-9268-4160-35C6C55C4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6F0FC-878A-B7A9-338B-04CD3788C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053" y="191341"/>
            <a:ext cx="5735783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2800" b="1" u="sng">
                <a:solidFill>
                  <a:srgbClr val="002060"/>
                </a:solidFill>
                <a:latin typeface="+mn-lt"/>
                <a:ea typeface="+mn-ea"/>
                <a:cs typeface="+mn-cs"/>
              </a:rPr>
              <a:t>Core Challenges</a:t>
            </a:r>
            <a:endParaRPr lang="en-US" sz="2800" b="1" u="sng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AA12D-9D82-0F1E-D0D4-4F2AFDBA8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A84325-A8A5-B651-638C-4062A7DA70FF}"/>
              </a:ext>
            </a:extLst>
          </p:cNvPr>
          <p:cNvSpPr txBox="1"/>
          <p:nvPr/>
        </p:nvSpPr>
        <p:spPr>
          <a:xfrm>
            <a:off x="54706" y="1592630"/>
            <a:ext cx="623525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b="1" dirty="0"/>
              <a:t>Weather Forecasting is the basic precursor for wind power forecasting. 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dirty="0"/>
              <a:t>Good weather forecast requires meteorological data collection at a completely different level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dirty="0"/>
              <a:t>This is completely unavailable in large areas in India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dirty="0"/>
              <a:t>This is serious limitation over which industry has no control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b="1" dirty="0"/>
              <a:t>IMD Vision-2047 Report </a:t>
            </a:r>
            <a:r>
              <a:rPr lang="en-IN" sz="1600" dirty="0"/>
              <a:t>admits 'considerable challenges in forecasting models'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b="1" dirty="0"/>
              <a:t>CEA (Sept 2024)</a:t>
            </a:r>
            <a:r>
              <a:rPr lang="en-IN" sz="1600" dirty="0"/>
              <a:t>: Insufficient meteorological data from wind/solar farming areas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b="1" dirty="0"/>
              <a:t>WRF models </a:t>
            </a:r>
            <a:r>
              <a:rPr lang="en-IN" sz="1600" dirty="0"/>
              <a:t>operate on coarse scales (30 km spatial, 6-hour temporal resolution) with input data that is grossly inadequate.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b="1" dirty="0"/>
              <a:t>Wind power curve is non-linear </a:t>
            </a:r>
            <a:r>
              <a:rPr lang="en-IN" sz="1600" dirty="0"/>
              <a:t>- small wind </a:t>
            </a:r>
            <a:r>
              <a:rPr lang="en-IN" sz="1600" dirty="0" err="1"/>
              <a:t>eed</a:t>
            </a:r>
            <a:r>
              <a:rPr lang="en-IN" sz="1600" dirty="0"/>
              <a:t> errors cause large power deviations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IN" sz="1600" b="1" dirty="0"/>
              <a:t>Short-term predictability</a:t>
            </a:r>
            <a:r>
              <a:rPr lang="en-IN" sz="1600" dirty="0"/>
              <a:t> for isolated, small-scale storms remains difficult as per IMD vision document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84F215-A71C-523D-72B3-9C89C8944D3C}"/>
              </a:ext>
            </a:extLst>
          </p:cNvPr>
          <p:cNvSpPr txBox="1"/>
          <p:nvPr/>
        </p:nvSpPr>
        <p:spPr>
          <a:xfrm>
            <a:off x="6358529" y="1227565"/>
            <a:ext cx="388208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 sz="2400" b="1" dirty="0">
                <a:solidFill>
                  <a:srgbClr val="002060"/>
                </a:solidFill>
              </a:rPr>
              <a:t>2. </a:t>
            </a:r>
            <a:r>
              <a:rPr sz="2400" b="1" dirty="0">
                <a:solidFill>
                  <a:srgbClr val="002060"/>
                </a:solidFill>
              </a:rPr>
              <a:t>Critical Timeline Mismatch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141C6-936C-56F2-2874-FF9EC3A1CBFD}"/>
              </a:ext>
            </a:extLst>
          </p:cNvPr>
          <p:cNvSpPr txBox="1"/>
          <p:nvPr/>
        </p:nvSpPr>
        <p:spPr>
          <a:xfrm>
            <a:off x="6779491" y="1675754"/>
            <a:ext cx="51684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i="1">
                <a:solidFill>
                  <a:srgbClr val="6C757D"/>
                </a:solidFill>
              </a:defRPr>
            </a:pPr>
            <a:r>
              <a:rPr dirty="0"/>
              <a:t>Penalties ramp up while infrastructure won't be ready until 2035-2047</a:t>
            </a:r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55EBDA76-871B-CFF9-0EF6-15E06301BC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98" y="2319980"/>
            <a:ext cx="5469348" cy="42189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0289FF-399C-4E83-4424-EA439B117CA9}"/>
              </a:ext>
            </a:extLst>
          </p:cNvPr>
          <p:cNvSpPr txBox="1"/>
          <p:nvPr/>
        </p:nvSpPr>
        <p:spPr>
          <a:xfrm>
            <a:off x="54706" y="1130965"/>
            <a:ext cx="3967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1. Forecasting Limitations</a:t>
            </a:r>
            <a:endParaRPr lang="en-IN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43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3A336-3446-933A-79DE-4CE515617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58895-3F5F-3309-5E4C-162A17B6F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053" y="191341"/>
            <a:ext cx="5735783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The Core Challenges: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27645-2358-4866-6ADA-4B368AA68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9</a:t>
            </a:fld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FD3698-3294-2573-D8F8-8648B0F50FA1}"/>
              </a:ext>
            </a:extLst>
          </p:cNvPr>
          <p:cNvSpPr txBox="1"/>
          <p:nvPr/>
        </p:nvSpPr>
        <p:spPr>
          <a:xfrm>
            <a:off x="244053" y="2279915"/>
            <a:ext cx="538089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Current observational density: Large areas left out of meteorological measurements. 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Coverage network is part of a larger program and is underway as per IMD’s plan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Village-level coverage not expected until 2047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Model resolution: Currently 12 km, needs to reach sub-km for accuracy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CEA formed committee with Ministry of Earth Sciences to improve weather data collection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REMCs and NLDCs themselves struggle to meet DSM forecasting accuracy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455A0D-FD1D-207A-72D0-59A067667510}"/>
              </a:ext>
            </a:extLst>
          </p:cNvPr>
          <p:cNvSpPr txBox="1"/>
          <p:nvPr/>
        </p:nvSpPr>
        <p:spPr>
          <a:xfrm>
            <a:off x="6096000" y="1377664"/>
            <a:ext cx="43325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 sz="2400" b="1" dirty="0">
                <a:solidFill>
                  <a:srgbClr val="002060"/>
                </a:solidFill>
              </a:rPr>
              <a:t>4. </a:t>
            </a:r>
            <a:r>
              <a:rPr lang="en-IN" sz="2400" dirty="0"/>
              <a:t>Aggregation: Limited Benefits </a:t>
            </a:r>
            <a:endParaRPr sz="24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A22287-6F9B-AF59-0CA1-3D1074AB4522}"/>
              </a:ext>
            </a:extLst>
          </p:cNvPr>
          <p:cNvSpPr txBox="1"/>
          <p:nvPr/>
        </p:nvSpPr>
        <p:spPr>
          <a:xfrm>
            <a:off x="244053" y="1325039"/>
            <a:ext cx="53808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3. Infrastructure Gaps Acknowledged by Authorities</a:t>
            </a:r>
          </a:p>
          <a:p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1DE1A7-C12E-9B63-062E-45DDA3BB89CB}"/>
              </a:ext>
            </a:extLst>
          </p:cNvPr>
          <p:cNvSpPr txBox="1"/>
          <p:nvPr/>
        </p:nvSpPr>
        <p:spPr>
          <a:xfrm>
            <a:off x="6096000" y="2279460"/>
            <a:ext cx="557876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Grid-India</a:t>
            </a:r>
            <a:r>
              <a:rPr lang="en-US" dirty="0"/>
              <a:t>’s own </a:t>
            </a:r>
            <a:r>
              <a:rPr dirty="0"/>
              <a:t> study shows only marginal improvement with aggregation (~20% reduction in DSM)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Under ±10% band: compliance remains 32%-73% of time blocks even with aggregation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High wind season barely touches 54% compliance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Additional costs: Administrative burden, data-sharing challenges, high QCA fees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dirty="0"/>
              <a:t>Does not solve fundamental forecasting limitations - only masks the problem partially</a:t>
            </a:r>
          </a:p>
        </p:txBody>
      </p:sp>
    </p:spTree>
    <p:extLst>
      <p:ext uri="{BB962C8B-B14F-4D97-AF65-F5344CB8AC3E}">
        <p14:creationId xmlns:p14="http://schemas.microsoft.com/office/powerpoint/2010/main" val="719636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CB7F2-E3ED-63E2-F18B-4EA9D8161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44AC3-27B3-0D52-9006-292AE7C31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053" y="191341"/>
            <a:ext cx="7043438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The Core Challenges: Accountability Gap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EF106-3FF5-CBC9-CEBC-1B12E3DBD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10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38A2F-2577-1BBC-C52D-FFF8345D2157}"/>
              </a:ext>
            </a:extLst>
          </p:cNvPr>
          <p:cNvSpPr txBox="1"/>
          <p:nvPr/>
        </p:nvSpPr>
        <p:spPr>
          <a:xfrm>
            <a:off x="6096000" y="1377664"/>
            <a:ext cx="535120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 sz="2400" b="1" dirty="0">
                <a:solidFill>
                  <a:srgbClr val="002060"/>
                </a:solidFill>
              </a:rPr>
              <a:t>6. </a:t>
            </a:r>
            <a:r>
              <a:rPr lang="en-US" sz="2400" dirty="0"/>
              <a:t>No Evidence of Grid Security Concerns</a:t>
            </a:r>
          </a:p>
          <a:p>
            <a:pPr>
              <a:defRPr sz="3200" b="1">
                <a:solidFill>
                  <a:srgbClr val="003366"/>
                </a:solidFill>
              </a:defRPr>
            </a:pPr>
            <a:endParaRPr sz="24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6315D3-62C0-7267-1B75-8B3ABFD6DA58}"/>
              </a:ext>
            </a:extLst>
          </p:cNvPr>
          <p:cNvSpPr txBox="1"/>
          <p:nvPr/>
        </p:nvSpPr>
        <p:spPr>
          <a:xfrm>
            <a:off x="244053" y="1325039"/>
            <a:ext cx="53808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5. QCA – Responsible for forecast but not accountable </a:t>
            </a:r>
          </a:p>
          <a:p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3038B5-4016-40B1-1D08-52AB93C1771C}"/>
              </a:ext>
            </a:extLst>
          </p:cNvPr>
          <p:cNvSpPr txBox="1"/>
          <p:nvPr/>
        </p:nvSpPr>
        <p:spPr>
          <a:xfrm>
            <a:off x="6339499" y="2160384"/>
            <a:ext cx="557876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Zero documented cases of grid instability specifically caused by wind/solar deviations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No frequency violation data attributable to RE variability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No comparison with deviations from conventional generators (which also deviate)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Grid-India study only analyzed revenue impact - NO modeling of grid security scenarios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dirty="0"/>
              <a:t>No demonstration that tighter DSM would have prevented any real-world grid incident</a:t>
            </a:r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BBDACEBE-0DDC-D537-53F5-87F4109C4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3" y="2160384"/>
            <a:ext cx="5300055" cy="377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70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522E5-3E63-F40C-5D9C-DFD38043C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BC29-EAD9-5130-2DE2-66DD15762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44" y="606978"/>
            <a:ext cx="9685038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The Core Challenges: The Fundamental Fairness Issue</a:t>
            </a:r>
            <a:b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en-US" sz="2800" b="1" u="sng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2B5FA-F1B7-A814-0540-B3A89DE2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11</a:t>
            </a:fld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FBA4E9-C042-F83C-8AAE-A93CE0D651EA}"/>
              </a:ext>
            </a:extLst>
          </p:cNvPr>
          <p:cNvSpPr txBox="1"/>
          <p:nvPr/>
        </p:nvSpPr>
        <p:spPr>
          <a:xfrm>
            <a:off x="447964" y="2057862"/>
            <a:ext cx="1025698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Wind generators CANNOT control weather (unlike conventional generators controlling fuel)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Treating weather-dependent and fuel-dependent generators equally is fundamentally unfair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Conventional plants regulate fuel supply, ramp rates, and output at will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Wind generators must accept whatever nature provides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Penalties should reflect controllability - not just deviations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Mere penalizing generators will not result in anticipated improvements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However, it will certainly result in turning all wind projects in to NPAs</a:t>
            </a:r>
          </a:p>
        </p:txBody>
      </p:sp>
    </p:spTree>
    <p:extLst>
      <p:ext uri="{BB962C8B-B14F-4D97-AF65-F5344CB8AC3E}">
        <p14:creationId xmlns:p14="http://schemas.microsoft.com/office/powerpoint/2010/main" val="414195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1FE90-FB54-DA19-1E15-0E18053C2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4293F-031C-2A8C-D5B3-B863D3B7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12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EFB844-F324-162E-06A3-D1E3CE6EEE6C}"/>
              </a:ext>
            </a:extLst>
          </p:cNvPr>
          <p:cNvSpPr/>
          <p:nvPr/>
        </p:nvSpPr>
        <p:spPr>
          <a:xfrm>
            <a:off x="0" y="2124364"/>
            <a:ext cx="11877964" cy="272472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04CEDC-F1B5-7FD0-249B-A4EA1B971859}"/>
              </a:ext>
            </a:extLst>
          </p:cNvPr>
          <p:cNvSpPr txBox="1"/>
          <p:nvPr/>
        </p:nvSpPr>
        <p:spPr>
          <a:xfrm>
            <a:off x="914399" y="2286000"/>
            <a:ext cx="9502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dirty="0"/>
              <a:t>SECTION </a:t>
            </a:r>
            <a:r>
              <a:rPr lang="en-US" dirty="0"/>
              <a:t>3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63E092-4491-195B-435B-5FB88CBF975A}"/>
              </a:ext>
            </a:extLst>
          </p:cNvPr>
          <p:cNvSpPr txBox="1"/>
          <p:nvPr/>
        </p:nvSpPr>
        <p:spPr>
          <a:xfrm>
            <a:off x="914399" y="3200400"/>
            <a:ext cx="95023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lang="en-IN" dirty="0"/>
              <a:t>BROADER IMPLICATIONS</a:t>
            </a:r>
          </a:p>
        </p:txBody>
      </p:sp>
    </p:spTree>
    <p:extLst>
      <p:ext uri="{BB962C8B-B14F-4D97-AF65-F5344CB8AC3E}">
        <p14:creationId xmlns:p14="http://schemas.microsoft.com/office/powerpoint/2010/main" val="3912496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CCE42-9D81-766C-C556-98543F3E6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43424-8101-4971-142A-893F51DD1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44" y="606978"/>
            <a:ext cx="9685038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Broader Implications</a:t>
            </a:r>
            <a:b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en-US" sz="2800" b="1" u="sng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D266B-E3CB-86B4-E054-A90BE6D3A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3BB000-366A-3D8F-CF8E-65052CD3C30C}"/>
              </a:ext>
            </a:extLst>
          </p:cNvPr>
          <p:cNvSpPr txBox="1"/>
          <p:nvPr/>
        </p:nvSpPr>
        <p:spPr>
          <a:xfrm>
            <a:off x="216344" y="2265315"/>
            <a:ext cx="574963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b="1" dirty="0"/>
              <a:t>Article 14 (Equality): </a:t>
            </a:r>
            <a:r>
              <a:rPr lang="en-US" sz="2000" dirty="0"/>
              <a:t>Wind generators cannot be equated with conventional generators - equal treatment of </a:t>
            </a:r>
            <a:r>
              <a:rPr lang="en-US" sz="2000" dirty="0" err="1"/>
              <a:t>unequals</a:t>
            </a:r>
            <a:endParaRPr lang="en-US" sz="2000"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Disproportionate disadvantage to wind vs fossil fuel generators violates equal protection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b="1" dirty="0"/>
              <a:t>Article 19(1)(g) (Right to Practice Profession):</a:t>
            </a:r>
            <a:r>
              <a:rPr lang="en-US" sz="2000" dirty="0"/>
              <a:t> Up to 48.2% revenue loss threatens project viability and right to conduct business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Supreme Court (Shiv Shakti Sugars): Must balance economic interests with constitutional rights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Arbitrary 20% YoY X-factor reduction lacks rational nexus to forecasting capability improvement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64C373-220B-2643-2E32-261950AD0B9B}"/>
              </a:ext>
            </a:extLst>
          </p:cNvPr>
          <p:cNvSpPr txBox="1"/>
          <p:nvPr/>
        </p:nvSpPr>
        <p:spPr>
          <a:xfrm>
            <a:off x="299137" y="1435117"/>
            <a:ext cx="4291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IN" sz="2400" dirty="0"/>
              <a:t>Constitutional Concerns</a:t>
            </a:r>
          </a:p>
          <a:p>
            <a:pPr>
              <a:defRPr sz="3200" b="1">
                <a:solidFill>
                  <a:srgbClr val="003366"/>
                </a:solidFill>
              </a:defRPr>
            </a:pPr>
            <a:endParaRPr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885D16-867B-A3CB-F54F-B3DBCFB06ECC}"/>
              </a:ext>
            </a:extLst>
          </p:cNvPr>
          <p:cNvSpPr txBox="1"/>
          <p:nvPr/>
        </p:nvSpPr>
        <p:spPr>
          <a:xfrm>
            <a:off x="6096000" y="1434318"/>
            <a:ext cx="5515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 sz="2400" dirty="0"/>
              <a:t>Policy Misalignment with National Goals</a:t>
            </a:r>
          </a:p>
          <a:p>
            <a:pPr>
              <a:defRPr sz="3200" b="1">
                <a:solidFill>
                  <a:srgbClr val="003366"/>
                </a:solidFill>
              </a:defRPr>
            </a:pPr>
            <a:endParaRPr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950BD-BCEF-6AF1-C36F-D76838B6DC7A}"/>
              </a:ext>
            </a:extLst>
          </p:cNvPr>
          <p:cNvSpPr txBox="1"/>
          <p:nvPr/>
        </p:nvSpPr>
        <p:spPr>
          <a:xfrm>
            <a:off x="6226020" y="2265315"/>
            <a:ext cx="574963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b="1" dirty="0"/>
              <a:t>Electricity Act objective</a:t>
            </a:r>
            <a:r>
              <a:rPr lang="en-US" sz="2000" dirty="0"/>
              <a:t>: 'Promote generation from renewable sources of energy'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b="1" dirty="0"/>
              <a:t>APTEL</a:t>
            </a:r>
            <a:r>
              <a:rPr lang="en-US" sz="2000" dirty="0"/>
              <a:t>: Preferential treatment for RE is declared State policy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b="1" dirty="0"/>
              <a:t>National commitment</a:t>
            </a:r>
            <a:r>
              <a:rPr lang="en-US" sz="2000" dirty="0"/>
              <a:t>: 500 GW renewable energy capacity by 2030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Climate commitments under Paris Agreement require RE promotion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Proposed DSM undermines investment climate - future projects at risk</a:t>
            </a:r>
          </a:p>
        </p:txBody>
      </p:sp>
    </p:spTree>
    <p:extLst>
      <p:ext uri="{BB962C8B-B14F-4D97-AF65-F5344CB8AC3E}">
        <p14:creationId xmlns:p14="http://schemas.microsoft.com/office/powerpoint/2010/main" val="2654846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F61AD-F34B-2BAE-5924-8E3EC4E9D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4D1A6-5613-4EE8-0307-B04FFD19A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37" y="588505"/>
            <a:ext cx="9685038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Broader Implications</a:t>
            </a:r>
            <a:b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en-US" sz="2800" b="1" u="sng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95DA54-D186-086A-0157-229A1CEB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14</a:t>
            </a:fld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3FACB2-9FBA-60A1-8581-BACB090DE89F}"/>
              </a:ext>
            </a:extLst>
          </p:cNvPr>
          <p:cNvSpPr txBox="1"/>
          <p:nvPr/>
        </p:nvSpPr>
        <p:spPr>
          <a:xfrm>
            <a:off x="216343" y="2265315"/>
            <a:ext cx="1156002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Europe: Advanced granular forecasting systems developed WITH meteorological services (not penalties). They carry out their own forecasting.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Deviations settled through normal balancing markets, not punitive charges exceeding 200% of tariff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System operators share balancing responsibilities - costs distributed fairly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Investment in better forecasting tools and ancillary services BEFORE tightening penalties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India should adopt infrastructure-first approach rather than penalty-first approach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EA8630-6D9D-6911-6D68-E171F2C20B30}"/>
              </a:ext>
            </a:extLst>
          </p:cNvPr>
          <p:cNvSpPr txBox="1"/>
          <p:nvPr/>
        </p:nvSpPr>
        <p:spPr>
          <a:xfrm>
            <a:off x="299137" y="1435117"/>
            <a:ext cx="4291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IN" sz="2400" dirty="0"/>
              <a:t>International Best Practices</a:t>
            </a:r>
          </a:p>
          <a:p>
            <a:pPr>
              <a:defRPr sz="3200" b="1">
                <a:solidFill>
                  <a:srgbClr val="003366"/>
                </a:solidFill>
              </a:defRPr>
            </a:pPr>
            <a:endParaRPr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704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EBD8D-F4DE-5183-E066-BE0678CBC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CE11BA-69C2-C376-E76D-4A6F9A0A1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15</a:t>
            </a:fld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698ED6-A358-C959-28CB-71D6F39FBB5D}"/>
              </a:ext>
            </a:extLst>
          </p:cNvPr>
          <p:cNvSpPr/>
          <p:nvPr/>
        </p:nvSpPr>
        <p:spPr>
          <a:xfrm>
            <a:off x="0" y="2124364"/>
            <a:ext cx="11877964" cy="2724727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5DA616-A36F-0E74-0BC9-90424281DC03}"/>
              </a:ext>
            </a:extLst>
          </p:cNvPr>
          <p:cNvSpPr txBox="1"/>
          <p:nvPr/>
        </p:nvSpPr>
        <p:spPr>
          <a:xfrm>
            <a:off x="914399" y="2286000"/>
            <a:ext cx="9502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dirty="0"/>
              <a:t>SECTION </a:t>
            </a:r>
            <a:r>
              <a:rPr lang="en-US" dirty="0"/>
              <a:t>4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5E7ADA-9EE9-D46F-7170-635681372652}"/>
              </a:ext>
            </a:extLst>
          </p:cNvPr>
          <p:cNvSpPr txBox="1"/>
          <p:nvPr/>
        </p:nvSpPr>
        <p:spPr>
          <a:xfrm>
            <a:off x="914399" y="3200400"/>
            <a:ext cx="95023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rPr lang="en-IN" dirty="0"/>
              <a:t>WAY FORWARD</a:t>
            </a:r>
          </a:p>
        </p:txBody>
      </p:sp>
    </p:spTree>
    <p:extLst>
      <p:ext uri="{BB962C8B-B14F-4D97-AF65-F5344CB8AC3E}">
        <p14:creationId xmlns:p14="http://schemas.microsoft.com/office/powerpoint/2010/main" val="1405949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E7FD9-2F84-F0F1-D059-7B1803C52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48606-AAA3-5953-0717-4D99CC92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37" y="588505"/>
            <a:ext cx="9685038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32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Way Forward …..</a:t>
            </a:r>
            <a:b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en-US" sz="2800" b="1" u="sng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63D8F4-76E7-3B37-B7D8-56C4D8E3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16</a:t>
            </a:fld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55436C-2751-4065-22C6-991475B8F562}"/>
              </a:ext>
            </a:extLst>
          </p:cNvPr>
          <p:cNvSpPr txBox="1"/>
          <p:nvPr/>
        </p:nvSpPr>
        <p:spPr>
          <a:xfrm>
            <a:off x="151689" y="1672378"/>
            <a:ext cx="6036675" cy="50167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DEFER implementation of 'X' mechanism until forecasting infrastructure demonstrably improves (post-2035)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CONTINUE with CERC 2014 DSM framework (±15% tolerance for wind, Available Capacity formula)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ESTABLISH QCA accountability with performance bonds, penalties for poor forecasting, and benchmark standards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PRIORITIZE building capacity: Dense weather sensor networks, REMC tools, enable aggregation mechanisms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CONDUCT multi-year data analysis (minimum 3-5 years covering all seasons) before tightening any bands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49A783-EFDA-30CF-6BE0-66CBE802B9D5}"/>
              </a:ext>
            </a:extLst>
          </p:cNvPr>
          <p:cNvSpPr txBox="1"/>
          <p:nvPr/>
        </p:nvSpPr>
        <p:spPr>
          <a:xfrm>
            <a:off x="151689" y="1130442"/>
            <a:ext cx="4291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IN" sz="2400" dirty="0"/>
              <a:t>IWPA Key Recommendations</a:t>
            </a:r>
          </a:p>
          <a:p>
            <a:pPr>
              <a:defRPr sz="3200" b="1">
                <a:solidFill>
                  <a:srgbClr val="003366"/>
                </a:solidFill>
              </a:defRPr>
            </a:pPr>
            <a:endParaRPr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3E3BE1-6304-C17A-1622-BA2E1F7C594C}"/>
              </a:ext>
            </a:extLst>
          </p:cNvPr>
          <p:cNvSpPr txBox="1"/>
          <p:nvPr/>
        </p:nvSpPr>
        <p:spPr>
          <a:xfrm>
            <a:off x="6474690" y="1645554"/>
            <a:ext cx="5436311" cy="50167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Phase 1 (2025-2027): Infrastructure development - weather stations, data networks, REMC capacity building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Phase 2 (2027-2030): Pilot testing with voluntary aggregation, QCA performance benchmarking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Phase 3 (2030-2035): Gradual band tightening ONLY IF forecasting accuracy demonstrably improves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Phase 4 (Post-2035): Consider X-factor reduction based on actual achieved forecasting capabilities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Continuous monitoring: Regular reviews with industry, IMD, and CERC collaboration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F26DD1-3ADC-CD18-B63C-C2A653EE1ECF}"/>
              </a:ext>
            </a:extLst>
          </p:cNvPr>
          <p:cNvSpPr txBox="1"/>
          <p:nvPr/>
        </p:nvSpPr>
        <p:spPr>
          <a:xfrm>
            <a:off x="6335812" y="1130441"/>
            <a:ext cx="48863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IN" sz="2400" dirty="0"/>
              <a:t>Proposed Roadmap</a:t>
            </a:r>
          </a:p>
          <a:p>
            <a:pPr>
              <a:defRPr sz="3200" b="1">
                <a:solidFill>
                  <a:srgbClr val="003366"/>
                </a:solidFill>
              </a:defRPr>
            </a:pPr>
            <a:endParaRPr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91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1FC3F-0EF9-810E-263C-1060BAC4B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7DF26-4A49-DB38-0805-0EBC6266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37" y="588505"/>
            <a:ext cx="9685038" cy="551859"/>
          </a:xfrm>
        </p:spPr>
        <p:txBody>
          <a:bodyPr>
            <a:noAutofit/>
          </a:bodyPr>
          <a:lstStyle/>
          <a:p>
            <a:pPr>
              <a:defRPr sz="2800">
                <a:solidFill>
                  <a:srgbClr val="0066CC"/>
                </a:solidFill>
              </a:defRPr>
            </a:pPr>
            <a:r>
              <a:rPr lang="en-US" sz="32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Way Forward …..</a:t>
            </a:r>
            <a:br>
              <a:rPr lang="en-US" sz="2800" b="1" u="sng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en-US" sz="2800" b="1" u="sng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7C1F28-93D5-39AD-F5E9-31A54B0D6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39FF-2580-4B27-9CEF-EFA476C70DB8}" type="slidenum">
              <a:rPr lang="en-IN" smtClean="0"/>
              <a:pPr/>
              <a:t>17</a:t>
            </a:fld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173243-B72F-9001-EFDD-287873D9AB15}"/>
              </a:ext>
            </a:extLst>
          </p:cNvPr>
          <p:cNvSpPr txBox="1"/>
          <p:nvPr/>
        </p:nvSpPr>
        <p:spPr>
          <a:xfrm>
            <a:off x="151689" y="2009419"/>
            <a:ext cx="11202111" cy="2708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Infrastructure BEFORE penalties - align with global best practices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Forecasting capability must improve BEFORE tightening deviation bands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QCA accountability essential for fair framework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Balance grid stability needs with renewable sector viability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r>
              <a:rPr lang="en-US" sz="2000" dirty="0"/>
              <a:t>IWPA committed to working with CERC on forecasting improvements within a fair framework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pP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BFD99A-AA78-41E6-23E3-AE84B672643A}"/>
              </a:ext>
            </a:extLst>
          </p:cNvPr>
          <p:cNvSpPr txBox="1"/>
          <p:nvPr/>
        </p:nvSpPr>
        <p:spPr>
          <a:xfrm>
            <a:off x="151689" y="1431252"/>
            <a:ext cx="58519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 sz="2400" dirty="0"/>
              <a:t>Support RE Growth, Don't Punish Variability</a:t>
            </a:r>
          </a:p>
          <a:p>
            <a:pPr>
              <a:defRPr sz="3200" b="1">
                <a:solidFill>
                  <a:srgbClr val="003366"/>
                </a:solidFill>
              </a:defRPr>
            </a:pPr>
            <a:endParaRPr sz="24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F0B0BE-4838-D606-5258-2DB30AE3BEE9}"/>
              </a:ext>
            </a:extLst>
          </p:cNvPr>
          <p:cNvSpPr txBox="1"/>
          <p:nvPr/>
        </p:nvSpPr>
        <p:spPr>
          <a:xfrm>
            <a:off x="151689" y="5125243"/>
            <a:ext cx="115269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1800"/>
            </a:pPr>
            <a:r>
              <a:rPr lang="en-US" sz="2400" b="1" i="1" dirty="0"/>
              <a:t>Request: Maintain CERC 2014 DSM framework until forecasting infrastructure is validated</a:t>
            </a:r>
          </a:p>
        </p:txBody>
      </p:sp>
    </p:spTree>
    <p:extLst>
      <p:ext uri="{BB962C8B-B14F-4D97-AF65-F5344CB8AC3E}">
        <p14:creationId xmlns:p14="http://schemas.microsoft.com/office/powerpoint/2010/main" val="3757576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46719ED-97D3-B6BE-6F6E-2F6BD49E86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" r="1" b="1"/>
          <a:stretch/>
        </p:blipFill>
        <p:spPr bwMode="auto"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4A9F8C-FA06-48C2-BD60-B010EBE0AD21}"/>
              </a:ext>
            </a:extLst>
          </p:cNvPr>
          <p:cNvSpPr txBox="1"/>
          <p:nvPr/>
        </p:nvSpPr>
        <p:spPr>
          <a:xfrm>
            <a:off x="6706717" y="3327400"/>
            <a:ext cx="5291663" cy="574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Arial Narrow" panose="020B0606020202030204" pitchFamily="34" charset="0"/>
              </a:rPr>
              <a:t>THANK YOU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Arial Narrow" panose="020B0606020202030204" pitchFamily="34" charset="0"/>
              </a:rPr>
              <a:t>IWPA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363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cc0d476-a8a2-42a3-858f-585f04e963fe}" enabled="1" method="Standard" siteId="{0532e3ca-5510-49ca-a1ec-37a28a1a9c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IWPA Presentation Template</Template>
  <TotalTime>8031</TotalTime>
  <Words>1255</Words>
  <Application>Microsoft Office PowerPoint</Application>
  <PresentationFormat>Widescreen</PresentationFormat>
  <Paragraphs>158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Arial Narrow</vt:lpstr>
      <vt:lpstr>Calibri</vt:lpstr>
      <vt:lpstr>Calibri Light</vt:lpstr>
      <vt:lpstr>Office Theme</vt:lpstr>
      <vt:lpstr>             IWPA Response to CERC Draft Order 9/SM/2025  Determination of value of “X” for computation of the deviation (in %) for Wind and Solar (WS) Sellers from 01.04.2026 onwards under the provisions of the Central Electricity Regulatory Commission (Deviation Settlement Mechanism and Related Matters) Regulations, 2024</vt:lpstr>
      <vt:lpstr>PowerPoint Presentation</vt:lpstr>
      <vt:lpstr>Concerns on Deviation Settlement Mechanism for Wind Energy</vt:lpstr>
      <vt:lpstr>PowerPoint Presentation</vt:lpstr>
      <vt:lpstr>The X-Factor Mechanism</vt:lpstr>
      <vt:lpstr>300 MW Wind Farm – Bands</vt:lpstr>
      <vt:lpstr>PowerPoint Presentation</vt:lpstr>
      <vt:lpstr>The Core Challenges</vt:lpstr>
      <vt:lpstr>The Core Challenges:</vt:lpstr>
      <vt:lpstr>The Core Challenges: Accountability Gap</vt:lpstr>
      <vt:lpstr>The Core Challenges: The Fundamental Fairness Issue </vt:lpstr>
      <vt:lpstr>PowerPoint Presentation</vt:lpstr>
      <vt:lpstr>Broader Implications </vt:lpstr>
      <vt:lpstr>Broader Implications </vt:lpstr>
      <vt:lpstr>PowerPoint Presentation</vt:lpstr>
      <vt:lpstr>Way Forward ….. </vt:lpstr>
      <vt:lpstr>Way Forward …..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FIFTH NATIONAL COUNCIL MEETING</dc:title>
  <dc:creator>mangaljyoti</dc:creator>
  <cp:lastModifiedBy>Ravindra Kadam</cp:lastModifiedBy>
  <cp:revision>412</cp:revision>
  <cp:lastPrinted>2024-04-05T05:55:03Z</cp:lastPrinted>
  <dcterms:created xsi:type="dcterms:W3CDTF">2021-03-02T04:25:01Z</dcterms:created>
  <dcterms:modified xsi:type="dcterms:W3CDTF">2025-12-03T05:10:10Z</dcterms:modified>
</cp:coreProperties>
</file>